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Gill Sans" panose="020B0604020202020204" charset="0"/>
      <p:regular r:id="rId14"/>
      <p:bold r:id="rId15"/>
    </p:embeddedFont>
    <p:embeddedFont>
      <p:font typeface="Livvic" pitchFamily="2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Light" panose="020B0306030504020204" pitchFamily="34" charset="0"/>
      <p:regular r:id="rId24"/>
      <p:bold r:id="rId25"/>
      <p:italic r:id="rId26"/>
      <p:boldItalic r:id="rId27"/>
    </p:embeddedFont>
    <p:embeddedFont>
      <p:font typeface="Quattrocento Sans" panose="020B0502050000020003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2" roundtripDataSignature="AMtx7miexbqKFNm4hBJ/A8MY3TN5Hw+I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7b50f5ba9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g137b50f5ba9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g137b50f5ba9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4d873d1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134d873d1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134d873d17d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4d873d17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134d873d17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34d873d17d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7b50f5ba9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137b50f5ba9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137b50f5ba9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4d873d17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134d873d17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134d873d17d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4d873d17d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134d873d17d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134d873d17d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34d873d17d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134d873d17d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134d873d17d_1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 Slide">
  <p:cSld name="3_Content Slid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g137b50f5ba9_0_5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26079" y="4622006"/>
            <a:ext cx="292894" cy="341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g137b50f5ba9_0_57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9079" y="4758928"/>
            <a:ext cx="2525316" cy="9763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g137b50f5ba9_0_579"/>
          <p:cNvSpPr txBox="1"/>
          <p:nvPr/>
        </p:nvSpPr>
        <p:spPr>
          <a:xfrm>
            <a:off x="413147" y="4611291"/>
            <a:ext cx="393000" cy="2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464646"/>
                </a:solidFill>
                <a:latin typeface="Livvic"/>
                <a:ea typeface="Livvic"/>
                <a:cs typeface="Livvic"/>
                <a:sym typeface="Livvic"/>
              </a:rPr>
              <a:t>‹#›</a:t>
            </a:fld>
            <a:endParaRPr sz="800" b="0" i="0" u="none" strike="noStrike" cap="none">
              <a:solidFill>
                <a:srgbClr val="464646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54" name="Google Shape;54;g137b50f5ba9_0_579"/>
          <p:cNvCxnSpPr/>
          <p:nvPr/>
        </p:nvCxnSpPr>
        <p:spPr>
          <a:xfrm>
            <a:off x="454819" y="953691"/>
            <a:ext cx="4152900" cy="0"/>
          </a:xfrm>
          <a:prstGeom prst="straightConnector1">
            <a:avLst/>
          </a:prstGeom>
          <a:noFill/>
          <a:ln w="12700" cap="flat" cmpd="sng">
            <a:solidFill>
              <a:srgbClr val="46464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g137b50f5ba9_0_579"/>
          <p:cNvSpPr txBox="1">
            <a:spLocks noGrp="1"/>
          </p:cNvSpPr>
          <p:nvPr>
            <p:ph type="ctrTitle"/>
          </p:nvPr>
        </p:nvSpPr>
        <p:spPr>
          <a:xfrm>
            <a:off x="413387" y="254552"/>
            <a:ext cx="6627600" cy="2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None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>
            <a:endParaRPr/>
          </a:p>
        </p:txBody>
      </p:sp>
      <p:sp>
        <p:nvSpPr>
          <p:cNvPr id="56" name="Google Shape;56;g137b50f5ba9_0_579"/>
          <p:cNvSpPr txBox="1">
            <a:spLocks noGrp="1"/>
          </p:cNvSpPr>
          <p:nvPr>
            <p:ph type="body" idx="1"/>
          </p:nvPr>
        </p:nvSpPr>
        <p:spPr>
          <a:xfrm>
            <a:off x="413387" y="1095789"/>
            <a:ext cx="8505600" cy="3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57" name="Google Shape;57;g137b50f5ba9_0_579"/>
          <p:cNvSpPr txBox="1">
            <a:spLocks noGrp="1"/>
          </p:cNvSpPr>
          <p:nvPr>
            <p:ph type="body" idx="2"/>
          </p:nvPr>
        </p:nvSpPr>
        <p:spPr>
          <a:xfrm>
            <a:off x="413386" y="616020"/>
            <a:ext cx="7569300" cy="2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58" name="Google Shape;58;g137b50f5ba9_0_579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59" name="Google Shape;59;g137b50f5ba9_0_579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0" name="Google Shape;60;g137b50f5ba9_0_579"/>
          <p:cNvSpPr txBox="1">
            <a:spLocks noGrp="1"/>
          </p:cNvSpPr>
          <p:nvPr>
            <p:ph type="sldNum" idx="12"/>
          </p:nvPr>
        </p:nvSpPr>
        <p:spPr>
          <a:xfrm>
            <a:off x="8446517" y="4777187"/>
            <a:ext cx="393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Section Slid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g137b50f5ba9_0_590"/>
          <p:cNvPicPr preferRelativeResize="0"/>
          <p:nvPr/>
        </p:nvPicPr>
        <p:blipFill rotWithShape="1">
          <a:blip r:embed="rId2">
            <a:alphaModFix/>
          </a:blip>
          <a:srcRect l="1709" t="6161" r="29" b="1090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g137b50f5ba9_0_590"/>
          <p:cNvSpPr/>
          <p:nvPr/>
        </p:nvSpPr>
        <p:spPr>
          <a:xfrm>
            <a:off x="0" y="0"/>
            <a:ext cx="7390461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E1359">
              <a:alpha val="80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64" name="Google Shape;64;g137b50f5ba9_0_5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65123" y="350435"/>
            <a:ext cx="2613538" cy="3326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" name="Google Shape;65;g137b50f5ba9_0_590"/>
          <p:cNvCxnSpPr/>
          <p:nvPr/>
        </p:nvCxnSpPr>
        <p:spPr>
          <a:xfrm>
            <a:off x="612322" y="3429000"/>
            <a:ext cx="459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6" name="Google Shape;66;g137b50f5ba9_0_590"/>
          <p:cNvSpPr txBox="1">
            <a:spLocks noGrp="1"/>
          </p:cNvSpPr>
          <p:nvPr>
            <p:ph type="body" idx="1"/>
          </p:nvPr>
        </p:nvSpPr>
        <p:spPr>
          <a:xfrm>
            <a:off x="612322" y="3550919"/>
            <a:ext cx="459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23850" algn="l" rtl="0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67" name="Google Shape;67;g137b50f5ba9_0_590"/>
          <p:cNvSpPr txBox="1">
            <a:spLocks noGrp="1"/>
          </p:cNvSpPr>
          <p:nvPr>
            <p:ph type="body" idx="2"/>
          </p:nvPr>
        </p:nvSpPr>
        <p:spPr>
          <a:xfrm>
            <a:off x="612322" y="2594719"/>
            <a:ext cx="6768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 Slide">
  <p:cSld name="Intro Slide">
    <p:bg>
      <p:bgPr>
        <a:solidFill>
          <a:srgbClr val="F7F7F7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7b50f5ba9_0_597"/>
          <p:cNvSpPr txBox="1">
            <a:spLocks noGrp="1"/>
          </p:cNvSpPr>
          <p:nvPr>
            <p:ph type="title"/>
          </p:nvPr>
        </p:nvSpPr>
        <p:spPr>
          <a:xfrm>
            <a:off x="330705" y="1650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>
            <a:endParaRPr/>
          </a:p>
        </p:txBody>
      </p:sp>
      <p:sp>
        <p:nvSpPr>
          <p:cNvPr id="70" name="Google Shape;70;g137b50f5ba9_0_597"/>
          <p:cNvSpPr txBox="1">
            <a:spLocks noGrp="1"/>
          </p:cNvSpPr>
          <p:nvPr>
            <p:ph type="body" idx="1"/>
          </p:nvPr>
        </p:nvSpPr>
        <p:spPr>
          <a:xfrm>
            <a:off x="330705" y="979084"/>
            <a:ext cx="8505600" cy="36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1" name="Google Shape;71;g137b50f5ba9_0_597"/>
          <p:cNvSpPr txBox="1"/>
          <p:nvPr/>
        </p:nvSpPr>
        <p:spPr>
          <a:xfrm>
            <a:off x="3996343" y="4911749"/>
            <a:ext cx="1173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98989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2" name="Google Shape;72;g137b50f5ba9_0_597"/>
          <p:cNvSpPr txBox="1">
            <a:spLocks noGrp="1"/>
          </p:cNvSpPr>
          <p:nvPr>
            <p:ph type="body" idx="2"/>
          </p:nvPr>
        </p:nvSpPr>
        <p:spPr>
          <a:xfrm>
            <a:off x="330200" y="444898"/>
            <a:ext cx="6451800" cy="2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3" name="Google Shape;73;g137b50f5ba9_0_597"/>
          <p:cNvSpPr/>
          <p:nvPr/>
        </p:nvSpPr>
        <p:spPr>
          <a:xfrm rot="1798898">
            <a:off x="768063" y="-890835"/>
            <a:ext cx="5742397" cy="3311475"/>
          </a:xfrm>
          <a:custGeom>
            <a:avLst/>
            <a:gdLst/>
            <a:ahLst/>
            <a:cxnLst/>
            <a:rect l="l" t="t" r="r" b="b"/>
            <a:pathLst>
              <a:path w="7652279" h="4412849" extrusionOk="0">
                <a:moveTo>
                  <a:pt x="0" y="4397261"/>
                </a:moveTo>
                <a:lnTo>
                  <a:pt x="7616279" y="0"/>
                </a:lnTo>
                <a:lnTo>
                  <a:pt x="7652279" y="0"/>
                </a:lnTo>
                <a:lnTo>
                  <a:pt x="9000" y="4412849"/>
                </a:lnTo>
                <a:lnTo>
                  <a:pt x="0" y="4397261"/>
                </a:lnTo>
                <a:close/>
              </a:path>
            </a:pathLst>
          </a:custGeom>
          <a:solidFill>
            <a:srgbClr val="565656"/>
          </a:solidFill>
          <a:ln>
            <a:noFill/>
          </a:ln>
        </p:spPr>
        <p:txBody>
          <a:bodyPr spcFirstLastPara="1" wrap="square" lIns="68575" tIns="67500" rIns="68575" bIns="675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4" name="Google Shape;74;g137b50f5ba9_0_597"/>
          <p:cNvSpPr/>
          <p:nvPr/>
        </p:nvSpPr>
        <p:spPr>
          <a:xfrm>
            <a:off x="8330458" y="4724135"/>
            <a:ext cx="813828" cy="278111"/>
          </a:xfrm>
          <a:custGeom>
            <a:avLst/>
            <a:gdLst/>
            <a:ahLst/>
            <a:cxnLst/>
            <a:rect l="l" t="t" r="r" b="b"/>
            <a:pathLst>
              <a:path w="2009452" h="686693" extrusionOk="0">
                <a:moveTo>
                  <a:pt x="0" y="0"/>
                </a:moveTo>
                <a:lnTo>
                  <a:pt x="2009452" y="0"/>
                </a:lnTo>
                <a:lnTo>
                  <a:pt x="2009452" y="686693"/>
                </a:lnTo>
                <a:lnTo>
                  <a:pt x="396463" y="686693"/>
                </a:lnTo>
                <a:close/>
              </a:path>
            </a:pathLst>
          </a:custGeom>
          <a:solidFill>
            <a:srgbClr val="43464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5" name="Google Shape;75;g137b50f5ba9_0_597"/>
          <p:cNvSpPr txBox="1">
            <a:spLocks noGrp="1"/>
          </p:cNvSpPr>
          <p:nvPr>
            <p:ph type="sldNum" idx="12"/>
          </p:nvPr>
        </p:nvSpPr>
        <p:spPr>
          <a:xfrm>
            <a:off x="8639098" y="4732908"/>
            <a:ext cx="3933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g137b50f5ba9_0_597"/>
          <p:cNvSpPr/>
          <p:nvPr/>
        </p:nvSpPr>
        <p:spPr>
          <a:xfrm rot="-9001102" flipH="1">
            <a:off x="-219235" y="4440625"/>
            <a:ext cx="957811" cy="579155"/>
          </a:xfrm>
          <a:custGeom>
            <a:avLst/>
            <a:gdLst/>
            <a:ahLst/>
            <a:cxnLst/>
            <a:rect l="l" t="t" r="r" b="b"/>
            <a:pathLst>
              <a:path w="1276372" h="774011" extrusionOk="0">
                <a:moveTo>
                  <a:pt x="0" y="774011"/>
                </a:moveTo>
                <a:lnTo>
                  <a:pt x="1276372" y="104053"/>
                </a:lnTo>
                <a:lnTo>
                  <a:pt x="1096147" y="0"/>
                </a:lnTo>
                <a:lnTo>
                  <a:pt x="164562" y="488983"/>
                </a:lnTo>
                <a:close/>
              </a:path>
            </a:pathLst>
          </a:custGeom>
          <a:solidFill>
            <a:srgbClr val="FB1C5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7" name="Google Shape;77;g137b50f5ba9_0_597"/>
          <p:cNvSpPr/>
          <p:nvPr/>
        </p:nvSpPr>
        <p:spPr>
          <a:xfrm rot="-9001102" flipH="1">
            <a:off x="-107114" y="4849380"/>
            <a:ext cx="391715" cy="282874"/>
          </a:xfrm>
          <a:custGeom>
            <a:avLst/>
            <a:gdLst/>
            <a:ahLst/>
            <a:cxnLst/>
            <a:rect l="l" t="t" r="r" b="b"/>
            <a:pathLst>
              <a:path w="521997" h="378046" extrusionOk="0">
                <a:moveTo>
                  <a:pt x="0" y="378046"/>
                </a:moveTo>
                <a:lnTo>
                  <a:pt x="521997" y="104053"/>
                </a:lnTo>
                <a:lnTo>
                  <a:pt x="341772" y="0"/>
                </a:lnTo>
                <a:lnTo>
                  <a:pt x="164561" y="93017"/>
                </a:lnTo>
                <a:close/>
              </a:path>
            </a:pathLst>
          </a:custGeom>
          <a:solidFill>
            <a:srgbClr val="FB1C5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78" name="Google Shape;78;g137b50f5ba9_0_59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60599" y="4831681"/>
            <a:ext cx="2524709" cy="9800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g137b50f5ba9_0_597"/>
          <p:cNvSpPr/>
          <p:nvPr/>
        </p:nvSpPr>
        <p:spPr>
          <a:xfrm rot="-9001102" flipH="1">
            <a:off x="8890879" y="-5367"/>
            <a:ext cx="340235" cy="255930"/>
          </a:xfrm>
          <a:custGeom>
            <a:avLst/>
            <a:gdLst/>
            <a:ahLst/>
            <a:cxnLst/>
            <a:rect l="l" t="t" r="r" b="b"/>
            <a:pathLst>
              <a:path w="453395" h="342037" extrusionOk="0">
                <a:moveTo>
                  <a:pt x="0" y="237984"/>
                </a:moveTo>
                <a:lnTo>
                  <a:pt x="180224" y="342037"/>
                </a:lnTo>
                <a:lnTo>
                  <a:pt x="288834" y="285028"/>
                </a:lnTo>
                <a:lnTo>
                  <a:pt x="453395" y="0"/>
                </a:lnTo>
                <a:close/>
              </a:path>
            </a:pathLst>
          </a:custGeom>
          <a:solidFill>
            <a:srgbClr val="FB1C5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0" name="Google Shape;80;g137b50f5ba9_0_597"/>
          <p:cNvSpPr/>
          <p:nvPr/>
        </p:nvSpPr>
        <p:spPr>
          <a:xfrm rot="-9001102" flipH="1">
            <a:off x="8448793" y="115153"/>
            <a:ext cx="890322" cy="545720"/>
          </a:xfrm>
          <a:custGeom>
            <a:avLst/>
            <a:gdLst/>
            <a:ahLst/>
            <a:cxnLst/>
            <a:rect l="l" t="t" r="r" b="b"/>
            <a:pathLst>
              <a:path w="1186437" h="729327" extrusionOk="0">
                <a:moveTo>
                  <a:pt x="0" y="628050"/>
                </a:moveTo>
                <a:lnTo>
                  <a:pt x="175417" y="729327"/>
                </a:lnTo>
                <a:lnTo>
                  <a:pt x="1021877" y="285027"/>
                </a:lnTo>
                <a:lnTo>
                  <a:pt x="1186437" y="0"/>
                </a:lnTo>
                <a:lnTo>
                  <a:pt x="0" y="622752"/>
                </a:lnTo>
                <a:close/>
              </a:path>
            </a:pathLst>
          </a:custGeom>
          <a:solidFill>
            <a:srgbClr val="FB1C5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81" name="Google Shape;81;g137b50f5ba9_0_5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58619" y="326996"/>
            <a:ext cx="1440724" cy="307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g137b50f5ba9_0_7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00651"/>
            <a:ext cx="9144696" cy="607741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g137b50f5ba9_0_71"/>
          <p:cNvSpPr/>
          <p:nvPr/>
        </p:nvSpPr>
        <p:spPr>
          <a:xfrm>
            <a:off x="-699" y="0"/>
            <a:ext cx="7365908" cy="5143500"/>
          </a:xfrm>
          <a:custGeom>
            <a:avLst/>
            <a:gdLst/>
            <a:ahLst/>
            <a:cxnLst/>
            <a:rect l="l" t="t" r="r" b="b"/>
            <a:pathLst>
              <a:path w="9821211" h="6858000" extrusionOk="0">
                <a:moveTo>
                  <a:pt x="163285" y="6849510"/>
                </a:moveTo>
                <a:lnTo>
                  <a:pt x="168187" y="6858000"/>
                </a:lnTo>
                <a:lnTo>
                  <a:pt x="163285" y="6858000"/>
                </a:lnTo>
                <a:close/>
                <a:moveTo>
                  <a:pt x="0" y="6849510"/>
                </a:moveTo>
                <a:lnTo>
                  <a:pt x="4902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63285" y="0"/>
                </a:lnTo>
                <a:lnTo>
                  <a:pt x="1746943" y="0"/>
                </a:lnTo>
                <a:lnTo>
                  <a:pt x="1910228" y="0"/>
                </a:lnTo>
                <a:lnTo>
                  <a:pt x="2971585" y="0"/>
                </a:lnTo>
                <a:lnTo>
                  <a:pt x="4114800" y="0"/>
                </a:lnTo>
                <a:lnTo>
                  <a:pt x="4441156" y="0"/>
                </a:lnTo>
                <a:lnTo>
                  <a:pt x="5861742" y="0"/>
                </a:lnTo>
                <a:lnTo>
                  <a:pt x="9821211" y="6858000"/>
                </a:lnTo>
                <a:lnTo>
                  <a:pt x="8400625" y="6858000"/>
                </a:lnTo>
                <a:lnTo>
                  <a:pt x="6931054" y="6858000"/>
                </a:lnTo>
                <a:lnTo>
                  <a:pt x="5869697" y="6858000"/>
                </a:lnTo>
                <a:lnTo>
                  <a:pt x="5706412" y="6858000"/>
                </a:lnTo>
                <a:lnTo>
                  <a:pt x="4924975" y="6858000"/>
                </a:lnTo>
                <a:lnTo>
                  <a:pt x="4119702" y="6858000"/>
                </a:lnTo>
                <a:lnTo>
                  <a:pt x="4114800" y="6858000"/>
                </a:lnTo>
                <a:lnTo>
                  <a:pt x="3504389" y="6858000"/>
                </a:lnTo>
                <a:lnTo>
                  <a:pt x="2699115" y="6858000"/>
                </a:lnTo>
                <a:lnTo>
                  <a:pt x="2694213" y="6858000"/>
                </a:lnTo>
                <a:lnTo>
                  <a:pt x="2034818" y="6858000"/>
                </a:lnTo>
                <a:lnTo>
                  <a:pt x="1229544" y="6858000"/>
                </a:lnTo>
                <a:lnTo>
                  <a:pt x="1224642" y="6858000"/>
                </a:lnTo>
                <a:lnTo>
                  <a:pt x="973461" y="6858000"/>
                </a:lnTo>
                <a:lnTo>
                  <a:pt x="810176" y="6858000"/>
                </a:lnTo>
                <a:lnTo>
                  <a:pt x="0" y="5454734"/>
                </a:lnTo>
                <a:close/>
              </a:path>
            </a:pathLst>
          </a:custGeom>
          <a:solidFill>
            <a:srgbClr val="FE1359">
              <a:alpha val="80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9" name="Google Shape;89;g137b50f5ba9_0_71"/>
          <p:cNvSpPr txBox="1"/>
          <p:nvPr/>
        </p:nvSpPr>
        <p:spPr>
          <a:xfrm>
            <a:off x="244213" y="244645"/>
            <a:ext cx="3059700" cy="1066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lt1"/>
                </a:solidFill>
              </a:rPr>
              <a:t>Group </a:t>
            </a:r>
            <a:r>
              <a:rPr lang="en-DE" sz="5400" dirty="0">
                <a:solidFill>
                  <a:schemeClr val="lt1"/>
                </a:solidFill>
              </a:rPr>
              <a:t>9</a:t>
            </a:r>
            <a:endParaRPr sz="10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0" name="Google Shape;90;g137b50f5ba9_0_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65123" y="350435"/>
            <a:ext cx="2613538" cy="33263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g137b50f5ba9_0_71"/>
          <p:cNvCxnSpPr/>
          <p:nvPr/>
        </p:nvCxnSpPr>
        <p:spPr>
          <a:xfrm>
            <a:off x="244213" y="1264541"/>
            <a:ext cx="4592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2" name="Google Shape;92;g137b50f5ba9_0_71"/>
          <p:cNvSpPr txBox="1"/>
          <p:nvPr/>
        </p:nvSpPr>
        <p:spPr>
          <a:xfrm>
            <a:off x="8314989" y="683067"/>
            <a:ext cx="1127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Aachen</a:t>
            </a:r>
            <a:endParaRPr sz="1100"/>
          </a:p>
        </p:txBody>
      </p:sp>
      <p:sp>
        <p:nvSpPr>
          <p:cNvPr id="93" name="Google Shape;93;g137b50f5ba9_0_71"/>
          <p:cNvSpPr txBox="1"/>
          <p:nvPr/>
        </p:nvSpPr>
        <p:spPr>
          <a:xfrm>
            <a:off x="170563" y="1311060"/>
            <a:ext cx="4739700" cy="844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dirty="0">
                <a:solidFill>
                  <a:schemeClr val="lt1"/>
                </a:solidFill>
              </a:rPr>
              <a:t>– </a:t>
            </a:r>
            <a:r>
              <a:rPr lang="en-IN" sz="2400" dirty="0"/>
              <a:t>Anti-Toxic Comments Bot</a:t>
            </a:r>
            <a:r>
              <a:rPr lang="en" sz="2400" dirty="0">
                <a:solidFill>
                  <a:schemeClr val="lt1"/>
                </a:solidFill>
              </a:rPr>
              <a:t>–  </a:t>
            </a:r>
            <a:endParaRPr sz="24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g137b50f5ba9_0_71"/>
          <p:cNvSpPr txBox="1"/>
          <p:nvPr/>
        </p:nvSpPr>
        <p:spPr>
          <a:xfrm>
            <a:off x="547257" y="3134700"/>
            <a:ext cx="4739700" cy="169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</a:rPr>
              <a:t>Team: </a:t>
            </a:r>
            <a:endParaRPr sz="1800" dirty="0">
              <a:solidFill>
                <a:schemeClr val="lt1"/>
              </a:solidFill>
            </a:endParaRPr>
          </a:p>
          <a:p>
            <a:pPr marL="4572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dirty="0">
                <a:solidFill>
                  <a:schemeClr val="lt1"/>
                </a:solidFill>
              </a:rPr>
              <a:t>A</a:t>
            </a:r>
            <a:r>
              <a:rPr lang="en-DE" dirty="0" err="1">
                <a:solidFill>
                  <a:schemeClr val="lt1"/>
                </a:solidFill>
              </a:rPr>
              <a:t>llwin</a:t>
            </a:r>
            <a:r>
              <a:rPr lang="en-DE" dirty="0">
                <a:solidFill>
                  <a:schemeClr val="lt1"/>
                </a:solidFill>
              </a:rPr>
              <a:t> Lucious</a:t>
            </a:r>
            <a:endParaRPr dirty="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 dirty="0">
                <a:solidFill>
                  <a:schemeClr val="lt1"/>
                </a:solidFill>
              </a:rPr>
              <a:t>L</a:t>
            </a:r>
            <a:r>
              <a:rPr lang="en-DE" dirty="0">
                <a:solidFill>
                  <a:schemeClr val="lt1"/>
                </a:solidFill>
              </a:rPr>
              <a:t>ai Zi Cheng</a:t>
            </a:r>
            <a:endParaRPr dirty="0"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-DE" dirty="0" err="1">
                <a:solidFill>
                  <a:schemeClr val="lt1"/>
                </a:solidFill>
              </a:rPr>
              <a:t>Philipus</a:t>
            </a:r>
            <a:r>
              <a:rPr lang="en-DE" dirty="0">
                <a:solidFill>
                  <a:schemeClr val="lt1"/>
                </a:solidFill>
              </a:rPr>
              <a:t> </a:t>
            </a:r>
            <a:r>
              <a:rPr lang="en-DE" dirty="0" err="1">
                <a:solidFill>
                  <a:schemeClr val="lt1"/>
                </a:solidFill>
              </a:rPr>
              <a:t>Benizi</a:t>
            </a:r>
            <a:r>
              <a:rPr lang="en-DE" dirty="0">
                <a:solidFill>
                  <a:schemeClr val="lt1"/>
                </a:solidFill>
              </a:rPr>
              <a:t> Putra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-DE" dirty="0">
                <a:solidFill>
                  <a:schemeClr val="lt1"/>
                </a:solidFill>
              </a:rPr>
              <a:t>Sanjay </a:t>
            </a:r>
            <a:r>
              <a:rPr lang="en-DE" dirty="0" err="1">
                <a:solidFill>
                  <a:schemeClr val="lt1"/>
                </a:solidFill>
              </a:rPr>
              <a:t>Porwal</a:t>
            </a:r>
            <a:br>
              <a:rPr lang="en-IN" sz="2400" dirty="0"/>
            </a:br>
            <a:r>
              <a:rPr lang="en" dirty="0">
                <a:solidFill>
                  <a:schemeClr val="lt1"/>
                </a:solidFill>
              </a:rPr>
              <a:t>Mentor</a:t>
            </a:r>
            <a:r>
              <a:rPr lang="en-DE" dirty="0">
                <a:solidFill>
                  <a:schemeClr val="lt1"/>
                </a:solidFill>
              </a:rPr>
              <a:t>s</a:t>
            </a:r>
            <a:r>
              <a:rPr lang="en" dirty="0">
                <a:solidFill>
                  <a:schemeClr val="lt1"/>
                </a:solidFill>
              </a:rPr>
              <a:t>: </a:t>
            </a:r>
            <a:r>
              <a:rPr lang="en-DE" dirty="0" err="1">
                <a:solidFill>
                  <a:schemeClr val="lt1"/>
                </a:solidFill>
              </a:rPr>
              <a:t>Sumit</a:t>
            </a:r>
            <a:r>
              <a:rPr lang="en-DE" dirty="0">
                <a:solidFill>
                  <a:schemeClr val="lt1"/>
                </a:solidFill>
              </a:rPr>
              <a:t> </a:t>
            </a:r>
            <a:r>
              <a:rPr lang="en-DE" dirty="0" err="1">
                <a:solidFill>
                  <a:schemeClr val="lt1"/>
                </a:solidFill>
              </a:rPr>
              <a:t>Bhamare</a:t>
            </a:r>
            <a:r>
              <a:rPr lang="en-DE" dirty="0">
                <a:solidFill>
                  <a:schemeClr val="lt1"/>
                </a:solidFill>
              </a:rPr>
              <a:t> , </a:t>
            </a:r>
            <a:r>
              <a:rPr lang="en-DE" dirty="0" err="1">
                <a:solidFill>
                  <a:schemeClr val="lt1"/>
                </a:solidFill>
              </a:rPr>
              <a:t>Azika</a:t>
            </a:r>
            <a:r>
              <a:rPr lang="en-DE" dirty="0">
                <a:solidFill>
                  <a:schemeClr val="lt1"/>
                </a:solidFill>
              </a:rPr>
              <a:t> Amelia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4d873d17d_0_0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What’s our project about?</a:t>
            </a: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86FDE8-9352-446C-B5F0-B864B87F66F4}"/>
              </a:ext>
            </a:extLst>
          </p:cNvPr>
          <p:cNvSpPr txBox="1"/>
          <p:nvPr/>
        </p:nvSpPr>
        <p:spPr>
          <a:xfrm>
            <a:off x="243840" y="931123"/>
            <a:ext cx="814425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</a:rPr>
              <a:t>The project aims to train an algorithm which can recognize toxic and sensitive words that would be offensive to marginalized groups or/and majority in comments on the internet.</a:t>
            </a:r>
            <a:endParaRPr lang="en-DE" dirty="0">
              <a:effectLst/>
            </a:endParaRPr>
          </a:p>
          <a:p>
            <a:endParaRPr lang="en-DE" dirty="0"/>
          </a:p>
          <a:p>
            <a:r>
              <a:rPr lang="en-US" dirty="0"/>
              <a:t>This is prevalent e.g. in online gaming, where gamers with female-sounding aliases are attacked and insulted for their gender when they make a mistake in game. Twitter is also a place, which is full of negativity.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75DC3B-54C3-860A-E320-140FC762C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323" y="2536630"/>
            <a:ext cx="2435033" cy="1929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4FF86A5-0E7F-E6BD-5232-392EF2F2E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05" y="2431875"/>
            <a:ext cx="3717910" cy="20237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4d873d17d_0_7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Milestones</a:t>
            </a:r>
            <a:endParaRPr/>
          </a:p>
        </p:txBody>
      </p:sp>
      <p:sp>
        <p:nvSpPr>
          <p:cNvPr id="108" name="Google Shape;108;g134d873d17d_0_7"/>
          <p:cNvSpPr/>
          <p:nvPr/>
        </p:nvSpPr>
        <p:spPr>
          <a:xfrm>
            <a:off x="217475" y="3461525"/>
            <a:ext cx="404700" cy="393000"/>
          </a:xfrm>
          <a:prstGeom prst="ellipse">
            <a:avLst/>
          </a:prstGeom>
          <a:solidFill>
            <a:srgbClr val="FD0C5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134d873d17d_0_7"/>
          <p:cNvSpPr/>
          <p:nvPr/>
        </p:nvSpPr>
        <p:spPr>
          <a:xfrm>
            <a:off x="1436675" y="2851925"/>
            <a:ext cx="404700" cy="393000"/>
          </a:xfrm>
          <a:prstGeom prst="ellipse">
            <a:avLst/>
          </a:prstGeom>
          <a:solidFill>
            <a:srgbClr val="FD0C5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134d873d17d_0_7"/>
          <p:cNvSpPr/>
          <p:nvPr/>
        </p:nvSpPr>
        <p:spPr>
          <a:xfrm>
            <a:off x="2655875" y="2242325"/>
            <a:ext cx="404700" cy="393000"/>
          </a:xfrm>
          <a:prstGeom prst="ellipse">
            <a:avLst/>
          </a:prstGeom>
          <a:solidFill>
            <a:srgbClr val="FD0C5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134d873d17d_0_7"/>
          <p:cNvSpPr/>
          <p:nvPr/>
        </p:nvSpPr>
        <p:spPr>
          <a:xfrm>
            <a:off x="3875075" y="1632725"/>
            <a:ext cx="404700" cy="393000"/>
          </a:xfrm>
          <a:prstGeom prst="ellipse">
            <a:avLst/>
          </a:prstGeom>
          <a:solidFill>
            <a:srgbClr val="FD0C5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134d873d17d_0_7"/>
          <p:cNvSpPr/>
          <p:nvPr/>
        </p:nvSpPr>
        <p:spPr>
          <a:xfrm rot="-1554260">
            <a:off x="624710" y="3292220"/>
            <a:ext cx="814430" cy="15040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134d873d17d_0_7"/>
          <p:cNvSpPr/>
          <p:nvPr/>
        </p:nvSpPr>
        <p:spPr>
          <a:xfrm rot="-1554260">
            <a:off x="1838910" y="2648720"/>
            <a:ext cx="814430" cy="15040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134d873d17d_0_7"/>
          <p:cNvSpPr/>
          <p:nvPr/>
        </p:nvSpPr>
        <p:spPr>
          <a:xfrm rot="-1554260">
            <a:off x="3058110" y="2039120"/>
            <a:ext cx="814430" cy="15040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134d873d17d_0_7"/>
          <p:cNvSpPr txBox="1"/>
          <p:nvPr/>
        </p:nvSpPr>
        <p:spPr>
          <a:xfrm>
            <a:off x="617300" y="3604100"/>
            <a:ext cx="1300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Phase Start</a:t>
            </a:r>
            <a:endParaRPr/>
          </a:p>
        </p:txBody>
      </p:sp>
      <p:sp>
        <p:nvSpPr>
          <p:cNvPr id="116" name="Google Shape;116;g134d873d17d_0_7"/>
          <p:cNvSpPr txBox="1"/>
          <p:nvPr/>
        </p:nvSpPr>
        <p:spPr>
          <a:xfrm>
            <a:off x="1841375" y="2969472"/>
            <a:ext cx="1300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DE" dirty="0"/>
              <a:t>Pre-Process the data</a:t>
            </a:r>
            <a:endParaRPr dirty="0"/>
          </a:p>
        </p:txBody>
      </p:sp>
      <p:sp>
        <p:nvSpPr>
          <p:cNvPr id="117" name="Google Shape;117;g134d873d17d_0_7"/>
          <p:cNvSpPr txBox="1"/>
          <p:nvPr/>
        </p:nvSpPr>
        <p:spPr>
          <a:xfrm>
            <a:off x="3066175" y="2369388"/>
            <a:ext cx="13002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DE" dirty="0"/>
              <a:t>Get a working model</a:t>
            </a:r>
            <a:endParaRPr dirty="0"/>
          </a:p>
        </p:txBody>
      </p:sp>
      <p:sp>
        <p:nvSpPr>
          <p:cNvPr id="118" name="Google Shape;118;g134d873d17d_0_7"/>
          <p:cNvSpPr txBox="1"/>
          <p:nvPr/>
        </p:nvSpPr>
        <p:spPr>
          <a:xfrm>
            <a:off x="4252662" y="1755861"/>
            <a:ext cx="2635817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DE" dirty="0"/>
              <a:t>Try multiple models and select the best one</a:t>
            </a:r>
            <a:endParaRPr dirty="0"/>
          </a:p>
        </p:txBody>
      </p:sp>
      <p:pic>
        <p:nvPicPr>
          <p:cNvPr id="120" name="Google Shape;120;g134d873d17d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5200" y="896875"/>
            <a:ext cx="798300" cy="79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134d873d17d_0_7"/>
          <p:cNvSpPr txBox="1"/>
          <p:nvPr/>
        </p:nvSpPr>
        <p:spPr>
          <a:xfrm>
            <a:off x="7173875" y="1625513"/>
            <a:ext cx="130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 line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37b50f5ba9_0_81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28" name="Google Shape;128;g137b50f5ba9_0_81"/>
          <p:cNvSpPr txBox="1"/>
          <p:nvPr/>
        </p:nvSpPr>
        <p:spPr>
          <a:xfrm>
            <a:off x="330700" y="1028700"/>
            <a:ext cx="6935100" cy="341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DE" b="1" dirty="0"/>
              <a:t>Pre Processing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Lower Casing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special characters and punctuations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stop word filtering</a:t>
            </a:r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  <a:p>
            <a:endParaRPr lang="en-US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C7EDB-768D-CB0A-74E3-6A53F1585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695" y="947969"/>
            <a:ext cx="3288391" cy="4422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FCDA08-4862-D858-8569-A28B462C3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4695" y="1797017"/>
            <a:ext cx="3288391" cy="4773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53CDF0-5237-6AEE-E780-487E31EDB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4209" y="3770128"/>
            <a:ext cx="3288392" cy="4774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C75998-E06B-8122-4290-C6C31A9CD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4695" y="2688178"/>
            <a:ext cx="3532429" cy="521567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E833EFE8-7935-8C2C-E04E-99F6F814751B}"/>
              </a:ext>
            </a:extLst>
          </p:cNvPr>
          <p:cNvSpPr/>
          <p:nvPr/>
        </p:nvSpPr>
        <p:spPr>
          <a:xfrm rot="5400000">
            <a:off x="4420605" y="1459968"/>
            <a:ext cx="302779" cy="267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9C37B16-2C23-F485-023E-3FF8E1BB7D43}"/>
              </a:ext>
            </a:extLst>
          </p:cNvPr>
          <p:cNvSpPr/>
          <p:nvPr/>
        </p:nvSpPr>
        <p:spPr>
          <a:xfrm rot="5400000">
            <a:off x="4430474" y="2376895"/>
            <a:ext cx="283046" cy="267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CBB0749C-8CB5-A5A2-36C7-D11003F400A0}"/>
              </a:ext>
            </a:extLst>
          </p:cNvPr>
          <p:cNvSpPr/>
          <p:nvPr/>
        </p:nvSpPr>
        <p:spPr>
          <a:xfrm rot="5400000">
            <a:off x="4430471" y="3360543"/>
            <a:ext cx="283046" cy="267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4d873d17d_1_0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dirty="0"/>
              <a:t>Current work</a:t>
            </a:r>
            <a:endParaRPr dirty="0"/>
          </a:p>
        </p:txBody>
      </p:sp>
      <p:sp>
        <p:nvSpPr>
          <p:cNvPr id="135" name="Google Shape;135;g134d873d17d_1_0"/>
          <p:cNvSpPr txBox="1"/>
          <p:nvPr/>
        </p:nvSpPr>
        <p:spPr>
          <a:xfrm>
            <a:off x="330705" y="1015253"/>
            <a:ext cx="6935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dirty="0"/>
              <a:t>Searching for libraries which can Correct spelling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075BEA-2F80-7FB2-A3E8-BD3001749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00" y="1736959"/>
            <a:ext cx="8864799" cy="110149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66D8DF-85A7-C6A2-92AB-BEB3301AD189}"/>
              </a:ext>
            </a:extLst>
          </p:cNvPr>
          <p:cNvSpPr txBox="1"/>
          <p:nvPr/>
        </p:nvSpPr>
        <p:spPr>
          <a:xfrm>
            <a:off x="400050" y="3257550"/>
            <a:ext cx="7010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Learn to implement various NLP models</a:t>
            </a: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4d873d17d_1_6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42" name="Google Shape;142;g134d873d17d_1_6"/>
          <p:cNvSpPr txBox="1"/>
          <p:nvPr/>
        </p:nvSpPr>
        <p:spPr>
          <a:xfrm>
            <a:off x="330700" y="1028700"/>
            <a:ext cx="69351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b="1" dirty="0"/>
              <a:t>Data is very difficult to pre-process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DE" dirty="0"/>
              <a:t>Some spellings are too wrong to be auto corrected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IN" dirty="0"/>
              <a:t>R</a:t>
            </a:r>
            <a:r>
              <a:rPr lang="en-DE" dirty="0" err="1"/>
              <a:t>emoving</a:t>
            </a:r>
            <a:r>
              <a:rPr lang="en-DE" dirty="0"/>
              <a:t> punctuations </a:t>
            </a:r>
            <a:r>
              <a:rPr lang="en-US" dirty="0"/>
              <a:t>removes apostrophes from words like “</a:t>
            </a:r>
            <a:r>
              <a:rPr lang="en-DE" dirty="0"/>
              <a:t>ca</a:t>
            </a:r>
            <a:r>
              <a:rPr lang="en-US" dirty="0" err="1"/>
              <a:t>n't</a:t>
            </a:r>
            <a:r>
              <a:rPr lang="en-US" dirty="0"/>
              <a:t>", turning it into “</a:t>
            </a:r>
            <a:r>
              <a:rPr lang="en-DE" dirty="0"/>
              <a:t>can” ,” t</a:t>
            </a:r>
            <a:r>
              <a:rPr lang="en-US" dirty="0"/>
              <a:t>“.</a:t>
            </a:r>
            <a:endParaRPr lang="en-DE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b="1" dirty="0"/>
              <a:t>Study and implement various NLP models</a:t>
            </a:r>
            <a:endParaRPr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4d873d17d_1_12"/>
          <p:cNvSpPr txBox="1">
            <a:spLocks noGrp="1"/>
          </p:cNvSpPr>
          <p:nvPr>
            <p:ph type="title"/>
          </p:nvPr>
        </p:nvSpPr>
        <p:spPr>
          <a:xfrm>
            <a:off x="330705" y="393699"/>
            <a:ext cx="6455400" cy="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/>
              <a:t>Challenges &amp; Solutions</a:t>
            </a:r>
            <a:endParaRPr/>
          </a:p>
        </p:txBody>
      </p:sp>
      <p:sp>
        <p:nvSpPr>
          <p:cNvPr id="149" name="Google Shape;149;g134d873d17d_1_12"/>
          <p:cNvSpPr txBox="1"/>
          <p:nvPr/>
        </p:nvSpPr>
        <p:spPr>
          <a:xfrm>
            <a:off x="330700" y="1028700"/>
            <a:ext cx="69351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DE" dirty="0"/>
              <a:t>Filter out such words and replace them with their expanded form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en-DE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L</a:t>
            </a:r>
            <a:r>
              <a:rPr lang="en-DE" dirty="0"/>
              <a:t>earning and implementing Lemmatization and Stemming which can improve model performance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235</Words>
  <Application>Microsoft Office PowerPoint</Application>
  <PresentationFormat>On-screen Show 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Gill Sans</vt:lpstr>
      <vt:lpstr>Calibri</vt:lpstr>
      <vt:lpstr>Open Sans</vt:lpstr>
      <vt:lpstr>Livvic</vt:lpstr>
      <vt:lpstr>Open Sans Light</vt:lpstr>
      <vt:lpstr>Quattrocento Sans</vt:lpstr>
      <vt:lpstr>Simple Light</vt:lpstr>
      <vt:lpstr>PowerPoint Presentation</vt:lpstr>
      <vt:lpstr>What’s our project about?</vt:lpstr>
      <vt:lpstr>Milestones</vt:lpstr>
      <vt:lpstr>Progress</vt:lpstr>
      <vt:lpstr>Current work</vt:lpstr>
      <vt:lpstr>Challenges</vt:lpstr>
      <vt:lpstr>Challenges &amp; Solutions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Allwin Lucious</dc:creator>
  <cp:lastModifiedBy>Allwin Lucious</cp:lastModifiedBy>
  <cp:revision>5</cp:revision>
  <dcterms:modified xsi:type="dcterms:W3CDTF">2022-07-20T17:13:42Z</dcterms:modified>
</cp:coreProperties>
</file>